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65" r:id="rId2"/>
    <p:sldId id="310" r:id="rId3"/>
    <p:sldId id="321" r:id="rId4"/>
    <p:sldId id="311" r:id="rId5"/>
    <p:sldId id="322" r:id="rId6"/>
    <p:sldId id="320" r:id="rId7"/>
    <p:sldId id="326" r:id="rId8"/>
    <p:sldId id="323" r:id="rId9"/>
    <p:sldId id="327" r:id="rId10"/>
    <p:sldId id="324" r:id="rId11"/>
    <p:sldId id="328" r:id="rId12"/>
    <p:sldId id="331" r:id="rId13"/>
    <p:sldId id="329" r:id="rId14"/>
    <p:sldId id="330" r:id="rId15"/>
    <p:sldId id="319" r:id="rId16"/>
  </p:sldIdLst>
  <p:sldSz cx="12188825" cy="6858000"/>
  <p:notesSz cx="6858000" cy="91440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29" autoAdjust="0"/>
  </p:normalViewPr>
  <p:slideViewPr>
    <p:cSldViewPr showGuides="1">
      <p:cViewPr varScale="1">
        <p:scale>
          <a:sx n="116" d="100"/>
          <a:sy n="116" d="100"/>
        </p:scale>
        <p:origin x="336" y="10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88EAF-6ECA-4616-85EF-35AA19C641F3}" type="datetimeFigureOut">
              <a:rPr lang="en-US"/>
              <a:t>5/31/2021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F912AB-2776-42F2-A957-313FC7EFEDB9}" type="slidenum">
              <a:rPr/>
              <a:t>‹#›</a:t>
            </a:fld>
            <a:endParaRPr/>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png>
</file>

<file path=ppt/media/image25.JPG>
</file>

<file path=ppt/media/image26.png>
</file>

<file path=ppt/media/image27.jpg>
</file>

<file path=ppt/media/image28.png>
</file>

<file path=ppt/media/image29.png>
</file>

<file path=ppt/media/image3.pn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a:t>5/31/2021</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a:t>‹#›</a:t>
            </a:fld>
            <a:endParaRPr/>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anchor="b">
            <a:normAutofit/>
          </a:bodyPr>
          <a:lstStyle>
            <a:lvl1pPr>
              <a:lnSpc>
                <a:spcPct val="80000"/>
              </a:lnSpc>
              <a:defRPr sz="6600">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1065213" y="4800600"/>
            <a:ext cx="8229600" cy="1219200"/>
          </a:xfrm>
        </p:spPr>
        <p:txBody>
          <a:bodyPr>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5/31/2021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1522412" y="381001"/>
            <a:ext cx="7391399"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03F41C87-7AD9-4845-A077-840E4A0F3F06}" type="datetimeFigureOut">
              <a:rPr lang="en-US"/>
              <a:t>5/31/2021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vl6pPr>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5/31/2021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anchor="b">
            <a:normAutofit/>
          </a:bodyPr>
          <a:lstStyle>
            <a:lvl1pPr algn="l">
              <a:lnSpc>
                <a:spcPct val="80000"/>
              </a:lnSpc>
              <a:defRPr sz="4800" b="0" cap="none" baseline="0"/>
            </a:lvl1pPr>
          </a:lstStyle>
          <a:p>
            <a:r>
              <a:rPr lang="en-US" smtClean="0"/>
              <a:t>Click to edit Master title style</a:t>
            </a:r>
            <a:endParaRPr/>
          </a:p>
        </p:txBody>
      </p:sp>
      <p:sp>
        <p:nvSpPr>
          <p:cNvPr id="3" name="Text Placeholder 2"/>
          <p:cNvSpPr>
            <a:spLocks noGrp="1"/>
          </p:cNvSpPr>
          <p:nvPr>
            <p:ph type="body" idx="1"/>
          </p:nvPr>
        </p:nvSpPr>
        <p:spPr>
          <a:xfrm>
            <a:off x="1065213" y="5410200"/>
            <a:ext cx="8687333" cy="609601"/>
          </a:xfrm>
        </p:spPr>
        <p:txBody>
          <a:bodyPr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03F41C87-7AD9-4845-A077-840E4A0F3F06}" type="datetimeFigureOut">
              <a:rPr lang="en-US"/>
              <a:t>5/31/2021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04781" y="1905001"/>
            <a:ext cx="4419599"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29183" y="1905001"/>
            <a:ext cx="4419600" cy="41148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t>5/31/2021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152241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241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49861" y="1905000"/>
            <a:ext cx="4416552" cy="762000"/>
          </a:xfrm>
        </p:spPr>
        <p:txBody>
          <a:bodyPr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49861" y="2743201"/>
            <a:ext cx="4416552" cy="3276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8" name="Footer Placeholder 7"/>
          <p:cNvSpPr>
            <a:spLocks noGrp="1"/>
          </p:cNvSpPr>
          <p:nvPr>
            <p:ph type="ftr" sz="quarter" idx="11"/>
          </p:nvPr>
        </p:nvSpPr>
        <p:spPr/>
        <p:txBody>
          <a:bodyPr/>
          <a:lstStyle/>
          <a:p>
            <a:endParaRPr dirty="0"/>
          </a:p>
        </p:txBody>
      </p:sp>
      <p:sp>
        <p:nvSpPr>
          <p:cNvPr id="7" name="Date Placeholder 6"/>
          <p:cNvSpPr>
            <a:spLocks noGrp="1"/>
          </p:cNvSpPr>
          <p:nvPr>
            <p:ph type="dt" sz="half" idx="10"/>
          </p:nvPr>
        </p:nvSpPr>
        <p:spPr/>
        <p:txBody>
          <a:bodyPr/>
          <a:lstStyle/>
          <a:p>
            <a:fld id="{03F41C87-7AD9-4845-A077-840E4A0F3F06}" type="datetimeFigureOut">
              <a:rPr lang="en-US"/>
              <a:t>5/31/2021</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03F41C87-7AD9-4845-A077-840E4A0F3F06}" type="datetimeFigureOut">
              <a:rPr lang="en-US"/>
              <a:t>5/31/2021</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03F41C87-7AD9-4845-A077-840E4A0F3F06}" type="datetimeFigureOut">
              <a:rPr lang="en-US"/>
              <a:t>5/31/2021</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Autofit/>
          </a:bodyPr>
          <a:lstStyle>
            <a:lvl1pPr algn="l">
              <a:lnSpc>
                <a:spcPct val="90000"/>
              </a:lnSpc>
              <a:defRPr sz="3600" b="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4951414" y="685800"/>
            <a:ext cx="6400800" cy="53340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03F41C87-7AD9-4845-A077-840E4A0F3F06}" type="datetimeFigureOut">
              <a:rPr lang="en-US"/>
              <a:t>5/31/2021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anchor="b">
            <a:normAutofit/>
          </a:bodyPr>
          <a:lstStyle>
            <a:lvl1pPr algn="l">
              <a:lnSpc>
                <a:spcPct val="90000"/>
              </a:lnSpc>
              <a:defRPr sz="3600" b="0" i="0" baseline="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1065213" y="4648200"/>
            <a:ext cx="3581399" cy="1371600"/>
          </a:xfrm>
        </p:spPr>
        <p:txBody>
          <a:bodyPr>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951414" y="685800"/>
            <a:ext cx="6400799" cy="5334000"/>
          </a:xfrm>
          <a:solidFill>
            <a:schemeClr val="bg2"/>
          </a:solidFill>
          <a:ln w="76200">
            <a:solidFill>
              <a:schemeClr val="tx1"/>
            </a:solidFill>
            <a:miter lim="800000"/>
          </a:ln>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6" name="Footer Placeholder 5"/>
          <p:cNvSpPr>
            <a:spLocks noGrp="1"/>
          </p:cNvSpPr>
          <p:nvPr>
            <p:ph type="ftr" sz="quarter" idx="11"/>
          </p:nvPr>
        </p:nvSpPr>
        <p:spPr/>
        <p:txBody>
          <a:bodyPr/>
          <a:lstStyle/>
          <a:p>
            <a:endParaRPr dirty="0"/>
          </a:p>
        </p:txBody>
      </p:sp>
      <p:sp>
        <p:nvSpPr>
          <p:cNvPr id="5" name="Date Placeholder 4"/>
          <p:cNvSpPr>
            <a:spLocks noGrp="1"/>
          </p:cNvSpPr>
          <p:nvPr>
            <p:ph type="dt" sz="half" idx="10"/>
          </p:nvPr>
        </p:nvSpPr>
        <p:spPr/>
        <p:txBody>
          <a:bodyPr/>
          <a:lstStyle/>
          <a:p>
            <a:fld id="{03F41C87-7AD9-4845-A077-840E4A0F3F06}" type="datetimeFigureOut">
              <a:rPr lang="en-US"/>
              <a:pPr/>
              <a:t>5/31/2021</a:t>
            </a:fld>
            <a:endParaRPr/>
          </a:p>
        </p:txBody>
      </p:sp>
      <p:sp>
        <p:nvSpPr>
          <p:cNvPr id="7" name="Slide Number Placeholder 6"/>
          <p:cNvSpPr>
            <a:spLocks noGrp="1"/>
          </p:cNvSpPr>
          <p:nvPr>
            <p:ph type="sldNum" sz="quarter" idx="12"/>
          </p:nvPr>
        </p:nvSpPr>
        <p:spPr/>
        <p:txBody>
          <a:bodyPr/>
          <a:lstStyle/>
          <a:p>
            <a:fld id="{2A013F82-EE5E-44EE-A61D-E31C6657F26F}" type="slidenum">
              <a:rPr/>
              <a:pPr/>
              <a:t>‹#›</a:t>
            </a:fld>
            <a:endParaRPr/>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1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03F41C87-7AD9-4845-A077-840E4A0F3F06}" type="datetimeFigureOut">
              <a:rPr lang="en-US" smtClean="0"/>
              <a:pPr/>
              <a:t>5/31/2021</a:t>
            </a:fld>
            <a:endParaRPr lang="en-US"/>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10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hyperlink" Target="https://www.cnn.com/2019/05/25/business/first-american-data-exposed/index.html" TargetMode="External"/><Relationship Id="rId7" Type="http://schemas.openxmlformats.org/officeDocument/2006/relationships/image" Target="../media/image8.png"/><Relationship Id="rId2" Type="http://schemas.openxmlformats.org/officeDocument/2006/relationships/hyperlink" Target="https://money.cnn.com/2017/10/03/technology/business/yahoo-breach-3-billion-accounts/index.html"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hyperlink" Target="https://www.cnn.com/2019/04/03/tech/facebook-records-exposed-amazon/index.html" TargetMode="External"/><Relationship Id="rId4" Type="http://schemas.openxmlformats.org/officeDocument/2006/relationships/hyperlink" Target="https://money.cnn.com/quote/quote.html?symb=FB&amp;source=story_quote_link" TargetMode="External"/></Relationships>
</file>

<file path=ppt/slides/_rels/slide4.xml.rels><?xml version="1.0" encoding="UTF-8" standalone="yes"?>
<Relationships xmlns="http://schemas.openxmlformats.org/package/2006/relationships"><Relationship Id="rId8" Type="http://schemas.openxmlformats.org/officeDocument/2006/relationships/hyperlink" Target="https://en.wikipedia.org/wiki/Linux_distribution" TargetMode="External"/><Relationship Id="rId13" Type="http://schemas.openxmlformats.org/officeDocument/2006/relationships/hyperlink" Target="https://en.wikipedia.org/wiki/Packet_analyzer" TargetMode="External"/><Relationship Id="rId18" Type="http://schemas.openxmlformats.org/officeDocument/2006/relationships/hyperlink" Target="https://en.wikipedia.org/wiki/Database" TargetMode="External"/><Relationship Id="rId3" Type="http://schemas.openxmlformats.org/officeDocument/2006/relationships/hyperlink" Target="https://en.wikipedia.org/wiki/Penetration_testing" TargetMode="External"/><Relationship Id="rId21" Type="http://schemas.openxmlformats.org/officeDocument/2006/relationships/hyperlink" Target="https://en.wikipedia.org/wiki/Wireless_LAN" TargetMode="External"/><Relationship Id="rId7" Type="http://schemas.openxmlformats.org/officeDocument/2006/relationships/hyperlink" Target="https://en.wikipedia.org/wiki/Kali_Linux" TargetMode="External"/><Relationship Id="rId12" Type="http://schemas.openxmlformats.org/officeDocument/2006/relationships/hyperlink" Target="https://en.wikipedia.org/wiki/Wireshark" TargetMode="External"/><Relationship Id="rId17" Type="http://schemas.openxmlformats.org/officeDocument/2006/relationships/hyperlink" Target="https://en.wikipedia.org/wiki/SQL_injection" TargetMode="External"/><Relationship Id="rId25" Type="http://schemas.openxmlformats.org/officeDocument/2006/relationships/image" Target="../media/image11.png"/><Relationship Id="rId2" Type="http://schemas.openxmlformats.org/officeDocument/2006/relationships/hyperlink" Target="https://en.wikipedia.org/wiki/Information_security" TargetMode="External"/><Relationship Id="rId16" Type="http://schemas.openxmlformats.org/officeDocument/2006/relationships/hyperlink" Target="https://en.wikipedia.org/wiki/Password_cracker" TargetMode="External"/><Relationship Id="rId20" Type="http://schemas.openxmlformats.org/officeDocument/2006/relationships/hyperlink" Target="https://en.wikipedia.org/wiki/Software_suite" TargetMode="External"/><Relationship Id="rId1" Type="http://schemas.openxmlformats.org/officeDocument/2006/relationships/slideLayout" Target="../slideLayouts/slideLayout2.xml"/><Relationship Id="rId6" Type="http://schemas.openxmlformats.org/officeDocument/2006/relationships/hyperlink" Target="https://en.wikipedia.org/wiki/Vulnerability_database" TargetMode="External"/><Relationship Id="rId11" Type="http://schemas.openxmlformats.org/officeDocument/2006/relationships/hyperlink" Target="https://en.wikipedia.org/wiki/Port_scanner" TargetMode="External"/><Relationship Id="rId24" Type="http://schemas.openxmlformats.org/officeDocument/2006/relationships/image" Target="../media/image10.png"/><Relationship Id="rId5" Type="http://schemas.openxmlformats.org/officeDocument/2006/relationships/hyperlink" Target="https://en.wikipedia.org/wiki/Open_source" TargetMode="External"/><Relationship Id="rId15" Type="http://schemas.openxmlformats.org/officeDocument/2006/relationships/hyperlink" Target="https://en.wikipedia.org/wiki/John_the_Ripper" TargetMode="External"/><Relationship Id="rId23" Type="http://schemas.openxmlformats.org/officeDocument/2006/relationships/hyperlink" Target="https://en.wikipedia.org/wiki/Web_application_security_scanner" TargetMode="External"/><Relationship Id="rId10" Type="http://schemas.openxmlformats.org/officeDocument/2006/relationships/hyperlink" Target="https://en.wikipedia.org/wiki/Nmap" TargetMode="External"/><Relationship Id="rId19" Type="http://schemas.openxmlformats.org/officeDocument/2006/relationships/hyperlink" Target="https://en.wikipedia.org/wiki/Aircrack-ng" TargetMode="External"/><Relationship Id="rId4" Type="http://schemas.openxmlformats.org/officeDocument/2006/relationships/hyperlink" Target="https://en.wikipedia.org/wiki/Digital_forensics" TargetMode="External"/><Relationship Id="rId9" Type="http://schemas.openxmlformats.org/officeDocument/2006/relationships/hyperlink" Target="https://en.wikipedia.org/wiki/Armitage_(computing)" TargetMode="External"/><Relationship Id="rId14" Type="http://schemas.openxmlformats.org/officeDocument/2006/relationships/hyperlink" Target="https://en.wikipedia.org/wiki/Metasploit_Project" TargetMode="External"/><Relationship Id="rId22" Type="http://schemas.openxmlformats.org/officeDocument/2006/relationships/hyperlink" Target="https://en.wikipedia.org/wiki/OWASP_ZAP"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en.wikipedia.org/wiki/United_Kingdom" TargetMode="External"/><Relationship Id="rId7" Type="http://schemas.openxmlformats.org/officeDocument/2006/relationships/hyperlink" Target="https://en.wikipedia.org/wiki/Developing_countries" TargetMode="External"/><Relationship Id="rId2" Type="http://schemas.openxmlformats.org/officeDocument/2006/relationships/hyperlink" Target="https://en.wikipedia.org/wiki/Single-board_computer" TargetMode="External"/><Relationship Id="rId1" Type="http://schemas.openxmlformats.org/officeDocument/2006/relationships/slideLayout" Target="../slideLayouts/slideLayout2.xml"/><Relationship Id="rId6" Type="http://schemas.openxmlformats.org/officeDocument/2006/relationships/hyperlink" Target="https://en.wikipedia.org/wiki/Computer_science" TargetMode="External"/><Relationship Id="rId5" Type="http://schemas.openxmlformats.org/officeDocument/2006/relationships/hyperlink" Target="https://en.wikipedia.org/wiki/Broadcom_Inc." TargetMode="External"/><Relationship Id="rId4" Type="http://schemas.openxmlformats.org/officeDocument/2006/relationships/hyperlink" Target="https://en.wikipedia.org/wiki/Raspberry_Pi_Foundation" TargetMode="Externa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Title 2"/>
          <p:cNvSpPr>
            <a:spLocks noGrp="1"/>
          </p:cNvSpPr>
          <p:nvPr>
            <p:ph type="ctrTitle"/>
          </p:nvPr>
        </p:nvSpPr>
        <p:spPr>
          <a:xfrm>
            <a:off x="2423" y="1578228"/>
            <a:ext cx="12186402" cy="2919663"/>
          </a:xfrm>
        </p:spPr>
        <p:txBody>
          <a:bodyPr>
            <a:normAutofit/>
          </a:bodyPr>
          <a:lstStyle/>
          <a:p>
            <a:pPr algn="ctr"/>
            <a:r>
              <a:rPr lang="en-US" sz="4400" dirty="0" smtClean="0">
                <a:latin typeface="Times New Roman" panose="02020603050405020304" pitchFamily="18" charset="0"/>
                <a:cs typeface="Times New Roman" panose="02020603050405020304" pitchFamily="18" charset="0"/>
              </a:rPr>
              <a:t>DISCOVERING PUBLIC Wi-Fi VULNERABILITIES USING RASPBERRY PI AND KALI LINUX</a:t>
            </a:r>
            <a:endParaRPr lang="en-US" sz="4400" dirty="0">
              <a:latin typeface="Times New Roman" panose="02020603050405020304" pitchFamily="18" charset="0"/>
              <a:cs typeface="Times New Roman" panose="02020603050405020304" pitchFamily="18" charset="0"/>
            </a:endParaRPr>
          </a:p>
        </p:txBody>
      </p:sp>
      <p:sp>
        <p:nvSpPr>
          <p:cNvPr id="4" name="Subtitle 3"/>
          <p:cNvSpPr>
            <a:spLocks noGrp="1"/>
          </p:cNvSpPr>
          <p:nvPr>
            <p:ph type="subTitle" idx="1"/>
          </p:nvPr>
        </p:nvSpPr>
        <p:spPr>
          <a:xfrm>
            <a:off x="598403" y="4900863"/>
            <a:ext cx="4190999" cy="1828800"/>
          </a:xfrm>
        </p:spPr>
        <p:txBody>
          <a:bodyPr>
            <a:normAutofit/>
          </a:bodyPr>
          <a:lstStyle/>
          <a:p>
            <a:r>
              <a:rPr lang="it-IT" dirty="0" smtClean="0"/>
              <a:t>Under the guidance of:</a:t>
            </a:r>
          </a:p>
          <a:p>
            <a:r>
              <a:rPr lang="it-IT" dirty="0" smtClean="0"/>
              <a:t>Mrs.Pushplata dubey</a:t>
            </a:r>
          </a:p>
          <a:p>
            <a:r>
              <a:rPr lang="it-IT" dirty="0" smtClean="0"/>
              <a:t>Asst.Professor Dept of</a:t>
            </a:r>
          </a:p>
          <a:p>
            <a:r>
              <a:rPr lang="it-IT" dirty="0" smtClean="0"/>
              <a:t>Computer Science</a:t>
            </a:r>
            <a:endParaRPr lang="it-IT" dirty="0"/>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8012" y="609600"/>
            <a:ext cx="1600200" cy="1506494"/>
          </a:xfrm>
          <a:prstGeom prst="rect">
            <a:avLst/>
          </a:prstGeom>
        </p:spPr>
      </p:pic>
      <p:sp>
        <p:nvSpPr>
          <p:cNvPr id="5" name="TextBox 4"/>
          <p:cNvSpPr txBox="1"/>
          <p:nvPr/>
        </p:nvSpPr>
        <p:spPr>
          <a:xfrm>
            <a:off x="2208212" y="385831"/>
            <a:ext cx="8686800" cy="1754326"/>
          </a:xfrm>
          <a:prstGeom prst="rect">
            <a:avLst/>
          </a:prstGeom>
          <a:noFill/>
        </p:spPr>
        <p:txBody>
          <a:bodyPr wrap="square" rtlCol="0">
            <a:spAutoFit/>
          </a:bodyPr>
          <a:lstStyle/>
          <a:p>
            <a:pPr algn="ctr"/>
            <a:r>
              <a:rPr lang="en-US" sz="5400" dirty="0" smtClean="0">
                <a:solidFill>
                  <a:schemeClr val="tx1">
                    <a:lumMod val="75000"/>
                  </a:schemeClr>
                </a:solidFill>
                <a:latin typeface="Times New Roman" panose="02020603050405020304" pitchFamily="18" charset="0"/>
                <a:cs typeface="Times New Roman" panose="02020603050405020304" pitchFamily="18" charset="0"/>
              </a:rPr>
              <a:t>RAJIV GANDHI INSTITUTE </a:t>
            </a:r>
          </a:p>
          <a:p>
            <a:pPr algn="ctr"/>
            <a:r>
              <a:rPr lang="en-US" sz="5400" dirty="0" smtClean="0">
                <a:solidFill>
                  <a:schemeClr val="tx1">
                    <a:lumMod val="75000"/>
                  </a:schemeClr>
                </a:solidFill>
                <a:latin typeface="Times New Roman" panose="02020603050405020304" pitchFamily="18" charset="0"/>
                <a:cs typeface="Times New Roman" panose="02020603050405020304" pitchFamily="18" charset="0"/>
              </a:rPr>
              <a:t>OF TECHNOLOGY</a:t>
            </a:r>
          </a:p>
        </p:txBody>
      </p:sp>
      <p:sp>
        <p:nvSpPr>
          <p:cNvPr id="6" name="TextBox 5"/>
          <p:cNvSpPr txBox="1"/>
          <p:nvPr/>
        </p:nvSpPr>
        <p:spPr>
          <a:xfrm>
            <a:off x="2775665" y="1981200"/>
            <a:ext cx="7204947" cy="461665"/>
          </a:xfrm>
          <a:prstGeom prst="rect">
            <a:avLst/>
          </a:prstGeom>
          <a:noFill/>
        </p:spPr>
        <p:txBody>
          <a:bodyPr wrap="square" rtlCol="0">
            <a:spAutoFit/>
          </a:bodyPr>
          <a:lstStyle/>
          <a:p>
            <a:r>
              <a:rPr lang="en-US" sz="2400" dirty="0" smtClean="0">
                <a:solidFill>
                  <a:schemeClr val="tx1">
                    <a:lumMod val="75000"/>
                  </a:schemeClr>
                </a:solidFill>
                <a:latin typeface="Times New Roman" panose="02020603050405020304" pitchFamily="18" charset="0"/>
                <a:cs typeface="Times New Roman" panose="02020603050405020304" pitchFamily="18" charset="0"/>
              </a:rPr>
              <a:t>Department of Computer Science &amp; Engineering</a:t>
            </a:r>
            <a:endParaRPr lang="en-US" sz="2400" dirty="0">
              <a:solidFill>
                <a:schemeClr val="tx1">
                  <a:lumMod val="75000"/>
                </a:schemeClr>
              </a:solidFill>
              <a:latin typeface="Times New Roman" panose="02020603050405020304" pitchFamily="18" charset="0"/>
              <a:cs typeface="Times New Roman" panose="02020603050405020304" pitchFamily="18" charset="0"/>
            </a:endParaRPr>
          </a:p>
        </p:txBody>
      </p:sp>
      <p:sp>
        <p:nvSpPr>
          <p:cNvPr id="7" name="Subtitle 3"/>
          <p:cNvSpPr txBox="1">
            <a:spLocks/>
          </p:cNvSpPr>
          <p:nvPr/>
        </p:nvSpPr>
        <p:spPr>
          <a:xfrm>
            <a:off x="7984206" y="4900863"/>
            <a:ext cx="4190999" cy="18288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0"/>
              </a:spcBef>
              <a:buClr>
                <a:schemeClr val="accent1"/>
              </a:buClr>
              <a:buSzPct val="100000"/>
              <a:buFont typeface="Arial" pitchFamily="34" charset="0"/>
              <a:buNone/>
              <a:defRPr sz="2000" kern="1200" cap="all" spc="200" baseline="0">
                <a:solidFill>
                  <a:schemeClr val="accent1"/>
                </a:solidFill>
                <a:latin typeface="+mn-lt"/>
                <a:ea typeface="+mn-ea"/>
                <a:cs typeface="+mn-cs"/>
              </a:defRPr>
            </a:lvl1pPr>
            <a:lvl2pPr marL="457200" indent="0" algn="ctr" defTabSz="914400" rtl="0" eaLnBrk="1" latinLnBrk="0" hangingPunct="1">
              <a:lnSpc>
                <a:spcPct val="90000"/>
              </a:lnSpc>
              <a:spcBef>
                <a:spcPts val="1200"/>
              </a:spcBef>
              <a:buClr>
                <a:schemeClr val="accent1"/>
              </a:buClr>
              <a:buSzPct val="10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accent1"/>
              </a:buClr>
              <a:buSzPct val="10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accent1"/>
              </a:buClr>
              <a:buSzPct val="10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accent1"/>
              </a:buClr>
              <a:buSzPct val="10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Clr>
                <a:schemeClr val="accent1"/>
              </a:buClr>
              <a:buFont typeface="Arial" pitchFamily="34" charset="0"/>
              <a:buNone/>
              <a:defRPr sz="1600" kern="1200">
                <a:solidFill>
                  <a:schemeClr val="tx1">
                    <a:tint val="75000"/>
                  </a:schemeClr>
                </a:solidFill>
                <a:latin typeface="+mn-lt"/>
                <a:ea typeface="+mn-ea"/>
                <a:cs typeface="+mn-cs"/>
              </a:defRPr>
            </a:lvl9pPr>
          </a:lstStyle>
          <a:p>
            <a:r>
              <a:rPr lang="it-IT" dirty="0" smtClean="0">
                <a:solidFill>
                  <a:schemeClr val="tx1">
                    <a:lumMod val="95000"/>
                  </a:schemeClr>
                </a:solidFill>
              </a:rPr>
              <a:t>Session By-</a:t>
            </a:r>
          </a:p>
          <a:p>
            <a:r>
              <a:rPr lang="it-IT" dirty="0" smtClean="0">
                <a:solidFill>
                  <a:schemeClr val="tx1">
                    <a:lumMod val="95000"/>
                  </a:schemeClr>
                </a:solidFill>
              </a:rPr>
              <a:t>Mohammed Azim</a:t>
            </a:r>
          </a:p>
          <a:p>
            <a:r>
              <a:rPr lang="it-IT" dirty="0" smtClean="0">
                <a:solidFill>
                  <a:schemeClr val="tx1">
                    <a:lumMod val="95000"/>
                  </a:schemeClr>
                </a:solidFill>
              </a:rPr>
              <a:t>(1rg17cs030)</a:t>
            </a:r>
            <a:endParaRPr lang="it-IT" dirty="0">
              <a:solidFill>
                <a:schemeClr val="tx1">
                  <a:lumMod val="95000"/>
                </a:schemeClr>
              </a:solidFill>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4811" y="0"/>
            <a:ext cx="9144001" cy="1371600"/>
          </a:xfrm>
        </p:spPr>
        <p:txBody>
          <a:bodyPr/>
          <a:lstStyle/>
          <a:p>
            <a:r>
              <a:rPr lang="en-US" dirty="0" smtClean="0"/>
              <a:t>Overview of (powerful) pocket system</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611" y="1828800"/>
            <a:ext cx="5791200" cy="4001892"/>
          </a:xfrm>
        </p:spPr>
      </p:pic>
      <p:sp>
        <p:nvSpPr>
          <p:cNvPr id="5" name="TextBox 4"/>
          <p:cNvSpPr txBox="1"/>
          <p:nvPr/>
        </p:nvSpPr>
        <p:spPr>
          <a:xfrm>
            <a:off x="6323012" y="2100988"/>
            <a:ext cx="5257800" cy="2862322"/>
          </a:xfrm>
          <a:prstGeom prst="rect">
            <a:avLst/>
          </a:prstGeom>
          <a:noFill/>
        </p:spPr>
        <p:txBody>
          <a:bodyPr wrap="square" rtlCol="0">
            <a:spAutoFit/>
          </a:bodyPr>
          <a:lstStyle/>
          <a:p>
            <a:r>
              <a:rPr lang="en-US" dirty="0"/>
              <a:t>Attached a TFT LCD screen to the Raspberry Pi. </a:t>
            </a:r>
          </a:p>
          <a:p>
            <a:r>
              <a:rPr lang="en-US" dirty="0"/>
              <a:t>Then we inserted the micro SD card into the Raspberry Pi </a:t>
            </a:r>
          </a:p>
          <a:p>
            <a:r>
              <a:rPr lang="en-US" dirty="0"/>
              <a:t>plugged the Pi to a monitor via HDMI cable and powered it up </a:t>
            </a:r>
          </a:p>
          <a:p>
            <a:r>
              <a:rPr lang="en-US" dirty="0"/>
              <a:t>using an external 30000mAh power bank. Once the OS booted </a:t>
            </a:r>
          </a:p>
          <a:p>
            <a:r>
              <a:rPr lang="en-US" dirty="0"/>
              <a:t>up, we plugged in our mini keyboard that has a touchpad for </a:t>
            </a:r>
          </a:p>
          <a:p>
            <a:r>
              <a:rPr lang="en-US" dirty="0"/>
              <a:t>screen control. </a:t>
            </a:r>
          </a:p>
        </p:txBody>
      </p:sp>
    </p:spTree>
    <p:extLst>
      <p:ext uri="{BB962C8B-B14F-4D97-AF65-F5344CB8AC3E}">
        <p14:creationId xmlns:p14="http://schemas.microsoft.com/office/powerpoint/2010/main" val="2119023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52400"/>
            <a:ext cx="8915400" cy="980303"/>
          </a:xfrm>
        </p:spPr>
        <p:txBody>
          <a:bodyPr>
            <a:normAutofit fontScale="90000"/>
          </a:bodyPr>
          <a:lstStyle/>
          <a:p>
            <a:r>
              <a:rPr lang="en-US" dirty="0" smtClean="0"/>
              <a:t>Steps</a:t>
            </a:r>
            <a:br>
              <a:rPr lang="en-US" dirty="0" smtClean="0"/>
            </a:br>
            <a:r>
              <a:rPr lang="en-US" dirty="0" smtClean="0"/>
              <a:t>Monitor MODE</a:t>
            </a:r>
            <a:endParaRPr lang="en-US" dirty="0"/>
          </a:p>
        </p:txBody>
      </p:sp>
      <p:sp>
        <p:nvSpPr>
          <p:cNvPr id="3" name="Content Placeholder 2"/>
          <p:cNvSpPr>
            <a:spLocks noGrp="1"/>
          </p:cNvSpPr>
          <p:nvPr>
            <p:ph idx="1"/>
          </p:nvPr>
        </p:nvSpPr>
        <p:spPr>
          <a:xfrm>
            <a:off x="1065212" y="1447800"/>
            <a:ext cx="9134391" cy="4114801"/>
          </a:xfrm>
        </p:spPr>
        <p:txBody>
          <a:bodyPr>
            <a:normAutofit fontScale="92500" lnSpcReduction="10000"/>
          </a:bodyPr>
          <a:lstStyle/>
          <a:p>
            <a:r>
              <a:rPr lang="en-US" dirty="0" smtClean="0"/>
              <a:t>Enter </a:t>
            </a:r>
            <a:r>
              <a:rPr lang="en-US" dirty="0"/>
              <a:t>Monitor Mode: enable monitor mode on the </a:t>
            </a:r>
            <a:r>
              <a:rPr lang="en-US" dirty="0" smtClean="0"/>
              <a:t>Wi-Fi </a:t>
            </a:r>
            <a:r>
              <a:rPr lang="en-US" dirty="0"/>
              <a:t>adapter to capture ALL Wireless traffic. </a:t>
            </a:r>
          </a:p>
          <a:p>
            <a:pPr lvl="1"/>
            <a:r>
              <a:rPr lang="en-US" dirty="0"/>
              <a:t>By inputting this code into a terminal: </a:t>
            </a:r>
          </a:p>
          <a:p>
            <a:pPr lvl="1"/>
            <a:r>
              <a:rPr lang="en-US" dirty="0" err="1"/>
              <a:t>ifconfig</a:t>
            </a:r>
            <a:endParaRPr lang="en-US" dirty="0"/>
          </a:p>
          <a:p>
            <a:pPr lvl="1"/>
            <a:r>
              <a:rPr lang="en-US" dirty="0"/>
              <a:t>To see the network interfaces. You should be </a:t>
            </a:r>
          </a:p>
          <a:p>
            <a:pPr lvl="1"/>
            <a:r>
              <a:rPr lang="en-US" dirty="0"/>
              <a:t>choosing the wireless one. </a:t>
            </a:r>
          </a:p>
          <a:p>
            <a:pPr lvl="1"/>
            <a:r>
              <a:rPr lang="en-US" dirty="0" err="1"/>
              <a:t>airmon</a:t>
            </a:r>
            <a:r>
              <a:rPr lang="en-US" dirty="0"/>
              <a:t>-ng check kill</a:t>
            </a:r>
          </a:p>
          <a:p>
            <a:pPr lvl="1"/>
            <a:r>
              <a:rPr lang="en-US" dirty="0"/>
              <a:t>To kill the processes that could interfere with the </a:t>
            </a:r>
          </a:p>
          <a:p>
            <a:pPr lvl="1"/>
            <a:r>
              <a:rPr lang="en-US" dirty="0" err="1"/>
              <a:t>airmon</a:t>
            </a:r>
            <a:r>
              <a:rPr lang="en-US" dirty="0"/>
              <a:t>-ng suite. </a:t>
            </a:r>
          </a:p>
          <a:p>
            <a:pPr lvl="1"/>
            <a:r>
              <a:rPr lang="en-US" dirty="0" err="1"/>
              <a:t>airmon</a:t>
            </a:r>
            <a:r>
              <a:rPr lang="en-US" dirty="0"/>
              <a:t>-ng start wlan0</a:t>
            </a:r>
          </a:p>
          <a:p>
            <a:pPr lvl="1"/>
            <a:r>
              <a:rPr lang="en-US" dirty="0"/>
              <a:t>where wlan0 is the wireless interface.</a:t>
            </a:r>
          </a:p>
        </p:txBody>
      </p:sp>
    </p:spTree>
    <p:extLst>
      <p:ext uri="{BB962C8B-B14F-4D97-AF65-F5344CB8AC3E}">
        <p14:creationId xmlns:p14="http://schemas.microsoft.com/office/powerpoint/2010/main" val="1063320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4738" y="152400"/>
            <a:ext cx="6934200" cy="762000"/>
          </a:xfrm>
        </p:spPr>
        <p:txBody>
          <a:bodyPr/>
          <a:lstStyle/>
          <a:p>
            <a:r>
              <a:rPr lang="en-US" dirty="0" smtClean="0"/>
              <a:t>HOW LINUX IS IMPORTANT ?</a:t>
            </a:r>
            <a:endParaRPr lang="en-US" dirty="0"/>
          </a:p>
        </p:txBody>
      </p:sp>
      <p:pic>
        <p:nvPicPr>
          <p:cNvPr id="4" name="Content Placeholder 3"/>
          <p:cNvPicPr>
            <a:picLocks noGrp="1" noChangeAspect="1"/>
          </p:cNvPicPr>
          <p:nvPr>
            <p:ph idx="1"/>
          </p:nvPr>
        </p:nvPicPr>
        <p:blipFill>
          <a:blip r:embed="rId2"/>
          <a:stretch>
            <a:fillRect/>
          </a:stretch>
        </p:blipFill>
        <p:spPr>
          <a:xfrm>
            <a:off x="2055812" y="914400"/>
            <a:ext cx="7620000" cy="5638800"/>
          </a:xfrm>
          <a:prstGeom prst="rect">
            <a:avLst/>
          </a:prstGeom>
        </p:spPr>
      </p:pic>
    </p:spTree>
    <p:extLst>
      <p:ext uri="{BB962C8B-B14F-4D97-AF65-F5344CB8AC3E}">
        <p14:creationId xmlns:p14="http://schemas.microsoft.com/office/powerpoint/2010/main" val="2443010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4412" y="1295400"/>
            <a:ext cx="7017173" cy="4876800"/>
          </a:xfrm>
        </p:spPr>
      </p:pic>
      <p:sp>
        <p:nvSpPr>
          <p:cNvPr id="4" name="Title 1"/>
          <p:cNvSpPr>
            <a:spLocks noGrp="1"/>
          </p:cNvSpPr>
          <p:nvPr>
            <p:ph type="title"/>
          </p:nvPr>
        </p:nvSpPr>
        <p:spPr/>
        <p:txBody>
          <a:bodyPr/>
          <a:lstStyle/>
          <a:p>
            <a:pPr algn="ctr"/>
            <a:r>
              <a:rPr lang="en-US" dirty="0" smtClean="0"/>
              <a:t>GUESS WHO ?</a:t>
            </a:r>
            <a:br>
              <a:rPr lang="en-US" dirty="0" smtClean="0"/>
            </a:br>
            <a:endParaRPr lang="en-US" dirty="0"/>
          </a:p>
        </p:txBody>
      </p:sp>
    </p:spTree>
    <p:extLst>
      <p:ext uri="{BB962C8B-B14F-4D97-AF65-F5344CB8AC3E}">
        <p14:creationId xmlns:p14="http://schemas.microsoft.com/office/powerpoint/2010/main" val="2744423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dward Snowden on Passwords_ Last Week Tonight with John Oliver (HB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 y="0"/>
            <a:ext cx="12191999" cy="6858000"/>
          </a:xfrm>
        </p:spPr>
      </p:pic>
    </p:spTree>
    <p:extLst>
      <p:ext uri="{BB962C8B-B14F-4D97-AF65-F5344CB8AC3E}">
        <p14:creationId xmlns:p14="http://schemas.microsoft.com/office/powerpoint/2010/main" val="1460732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100000">
                <p:cTn id="7"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THANK YOU</a:t>
            </a:r>
            <a:endParaRPr lang="en-US" dirty="0"/>
          </a:p>
        </p:txBody>
      </p:sp>
      <p:sp>
        <p:nvSpPr>
          <p:cNvPr id="4" name="Text Placeholder 3"/>
          <p:cNvSpPr>
            <a:spLocks noGrp="1"/>
          </p:cNvSpPr>
          <p:nvPr>
            <p:ph type="body" sz="half" idx="2"/>
          </p:nvPr>
        </p:nvSpPr>
        <p:spPr/>
        <p:txBody>
          <a:bodyPr/>
          <a:lstStyle/>
          <a:p>
            <a:r>
              <a:rPr lang="en-US" dirty="0" smtClean="0"/>
              <a:t>Email-az1234im@gmail.com</a:t>
            </a:r>
            <a:endParaRPr lang="en-US" dirty="0"/>
          </a:p>
        </p:txBody>
      </p:sp>
      <p:pic>
        <p:nvPicPr>
          <p:cNvPr id="5" name="Picture Placeholder 4"/>
          <p:cNvPicPr>
            <a:picLocks noGrp="1" noChangeAspect="1"/>
          </p:cNvPicPr>
          <p:nvPr>
            <p:ph type="pic" idx="1"/>
          </p:nvPr>
        </p:nvPicPr>
        <p:blipFill>
          <a:blip r:embed="rId2"/>
          <a:srcRect t="22628" b="22628"/>
          <a:stretch>
            <a:fillRect/>
          </a:stretch>
        </p:blipFill>
        <p:spPr>
          <a:xfrm>
            <a:off x="5027612" y="571500"/>
            <a:ext cx="6400799" cy="5334000"/>
          </a:xfrm>
          <a:prstGeom prst="rect">
            <a:avLst/>
          </a:prstGeom>
        </p:spPr>
      </p:pic>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17612" y="-228600"/>
            <a:ext cx="9144001" cy="1371600"/>
          </a:xfrm>
        </p:spPr>
        <p:txBody>
          <a:bodyPr/>
          <a:lstStyle/>
          <a:p>
            <a:pPr algn="ctr"/>
            <a:r>
              <a:rPr lang="en-US" b="1" dirty="0" smtClean="0">
                <a:latin typeface="Times New Roman" panose="02020603050405020304" pitchFamily="18" charset="0"/>
                <a:cs typeface="Times New Roman" panose="02020603050405020304" pitchFamily="18" charset="0"/>
              </a:rPr>
              <a:t>ABSTRACT</a:t>
            </a:r>
            <a:endParaRPr lang="en-US" b="1" dirty="0">
              <a:latin typeface="Times New Roman" panose="02020603050405020304" pitchFamily="18" charset="0"/>
              <a:cs typeface="Times New Roman" panose="02020603050405020304" pitchFamily="18" charset="0"/>
            </a:endParaRPr>
          </a:p>
        </p:txBody>
      </p:sp>
      <p:sp>
        <p:nvSpPr>
          <p:cNvPr id="14" name="Content Placeholder 13"/>
          <p:cNvSpPr>
            <a:spLocks noGrp="1"/>
          </p:cNvSpPr>
          <p:nvPr>
            <p:ph idx="1"/>
          </p:nvPr>
        </p:nvSpPr>
        <p:spPr>
          <a:xfrm>
            <a:off x="912812" y="1447800"/>
            <a:ext cx="9134391" cy="4114801"/>
          </a:xfrm>
        </p:spPr>
        <p:txBody>
          <a:bodyPr>
            <a:noAutofit/>
          </a:bodyPr>
          <a:lstStyle/>
          <a:p>
            <a:pPr marL="0" indent="0">
              <a:lnSpc>
                <a:spcPct val="150000"/>
              </a:lnSpc>
              <a:buNone/>
            </a:pPr>
            <a:r>
              <a:rPr lang="en-US" sz="2000" dirty="0" smtClean="0">
                <a:latin typeface="Times New Roman" panose="02020603050405020304" pitchFamily="18" charset="0"/>
                <a:cs typeface="Times New Roman" panose="02020603050405020304" pitchFamily="18" charset="0"/>
              </a:rPr>
              <a:t>Free </a:t>
            </a:r>
            <a:r>
              <a:rPr lang="en-US" sz="2000" dirty="0">
                <a:latin typeface="Times New Roman" panose="02020603050405020304" pitchFamily="18" charset="0"/>
                <a:cs typeface="Times New Roman" panose="02020603050405020304" pitchFamily="18" charset="0"/>
              </a:rPr>
              <a:t>wireless Internet is getting so common that we're starting to expect it pretty much everywhere we go from coffee shops to airports, which is great in a lot of ways but it also means there are more opportunities for hackers to fool People because anyone can sit down somewhere set up a mobile hotspot or wireless network of their own and give it a believable name like an airport name, and if someone use their network they can watch and record all the network traffic including any usernames password an credit card details. This report introduces testing public Wi-Fi security using </a:t>
            </a:r>
            <a:r>
              <a:rPr lang="en-US" sz="2000" dirty="0" smtClean="0">
                <a:latin typeface="Times New Roman" panose="02020603050405020304" pitchFamily="18" charset="0"/>
                <a:cs typeface="Times New Roman" panose="02020603050405020304" pitchFamily="18" charset="0"/>
              </a:rPr>
              <a:t>Raspberry </a:t>
            </a:r>
            <a:r>
              <a:rPr lang="en-US" sz="2000" dirty="0">
                <a:latin typeface="Times New Roman" panose="02020603050405020304" pitchFamily="18" charset="0"/>
                <a:cs typeface="Times New Roman" panose="02020603050405020304" pitchFamily="18" charset="0"/>
              </a:rPr>
              <a:t>pi and Kali Linux, by performing attacks including DNS Spoofing, Wi-Fi password Cracking, Man in the Middle and Evil Twin, it also discusses Public Wi-Fi vulnerabilities and how to prevent or avoid such attacks. </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52400"/>
            <a:ext cx="9144001" cy="1371600"/>
          </a:xfrm>
        </p:spPr>
        <p:txBody>
          <a:bodyPr>
            <a:normAutofit fontScale="90000"/>
          </a:bodyPr>
          <a:lstStyle/>
          <a:p>
            <a:r>
              <a:rPr lang="en-US" b="1" dirty="0">
                <a:latin typeface="Times New Roman" panose="02020603050405020304" pitchFamily="18" charset="0"/>
                <a:cs typeface="Times New Roman" panose="02020603050405020304" pitchFamily="18" charset="0"/>
              </a:rPr>
              <a:t>3</a:t>
            </a:r>
            <a:r>
              <a:rPr lang="en-US" b="1" dirty="0" smtClean="0">
                <a:latin typeface="Times New Roman" panose="02020603050405020304" pitchFamily="18" charset="0"/>
                <a:cs typeface="Times New Roman" panose="02020603050405020304" pitchFamily="18" charset="0"/>
              </a:rPr>
              <a:t> OF THE BIGGEST HACKS OF HISTORY</a:t>
            </a:r>
            <a:r>
              <a:rPr lang="en-US" b="1" dirty="0"/>
              <a:t/>
            </a:r>
            <a:br>
              <a:rPr lang="en-US" b="1" dirty="0"/>
            </a:br>
            <a:endParaRPr lang="en-US" dirty="0"/>
          </a:p>
        </p:txBody>
      </p:sp>
      <p:sp>
        <p:nvSpPr>
          <p:cNvPr id="3" name="Content Placeholder 2"/>
          <p:cNvSpPr>
            <a:spLocks noGrp="1"/>
          </p:cNvSpPr>
          <p:nvPr>
            <p:ph idx="1"/>
          </p:nvPr>
        </p:nvSpPr>
        <p:spPr>
          <a:xfrm>
            <a:off x="1522413" y="1904999"/>
            <a:ext cx="9134391" cy="4343401"/>
          </a:xfrm>
        </p:spPr>
        <p:txBody>
          <a:bodyPr>
            <a:normAutofit lnSpcReduction="10000"/>
          </a:bodyPr>
          <a:lstStyle/>
          <a:p>
            <a:r>
              <a:rPr lang="en-US" b="1" dirty="0" smtClean="0"/>
              <a:t>Yahoo</a:t>
            </a:r>
            <a:r>
              <a:rPr lang="en-US" b="1" dirty="0"/>
              <a:t>!</a:t>
            </a:r>
          </a:p>
          <a:p>
            <a:pPr marL="239712" lvl="1" indent="0">
              <a:buNone/>
            </a:pPr>
            <a:r>
              <a:rPr lang="en-US" sz="1800" dirty="0"/>
              <a:t>Yahoo's epic, historic data breach in 2013</a:t>
            </a:r>
            <a:r>
              <a:rPr lang="en-US" sz="1800" b="1" dirty="0"/>
              <a:t> </a:t>
            </a:r>
            <a:r>
              <a:rPr lang="en-US" sz="1800" dirty="0"/>
              <a:t>compromised</a:t>
            </a:r>
            <a:r>
              <a:rPr lang="en-US" sz="1800" b="1" dirty="0"/>
              <a:t> </a:t>
            </a:r>
            <a:r>
              <a:rPr lang="en-US" sz="1800" dirty="0"/>
              <a:t>3 billion people in total. The </a:t>
            </a:r>
            <a:r>
              <a:rPr lang="en-US" sz="1800" dirty="0">
                <a:hlinkClick r:id="rId2"/>
              </a:rPr>
              <a:t>company revealed</a:t>
            </a:r>
            <a:r>
              <a:rPr lang="en-US" sz="1800" dirty="0"/>
              <a:t> in 2017 that the accounts for every single customer during that time had been breached, including users of Tumblr and Flickr</a:t>
            </a:r>
            <a:r>
              <a:rPr lang="en-US" sz="1800" dirty="0" smtClean="0"/>
              <a:t>.</a:t>
            </a:r>
          </a:p>
          <a:p>
            <a:r>
              <a:rPr lang="en-US" b="1" dirty="0" smtClean="0"/>
              <a:t> </a:t>
            </a:r>
            <a:r>
              <a:rPr lang="en-US" b="1" dirty="0"/>
              <a:t>First American</a:t>
            </a:r>
          </a:p>
          <a:p>
            <a:pPr marL="239712" lvl="1" indent="0">
              <a:buNone/>
            </a:pPr>
            <a:r>
              <a:rPr lang="en-US" sz="1800" dirty="0"/>
              <a:t>First American Financial Corp., an American real estate and mortgage insurer, revealed in May 2019 that it left </a:t>
            </a:r>
            <a:r>
              <a:rPr lang="en-US" sz="1800" dirty="0">
                <a:hlinkClick r:id="rId3"/>
              </a:rPr>
              <a:t>900 million sensitive customer</a:t>
            </a:r>
            <a:r>
              <a:rPr lang="en-US" sz="1800" dirty="0"/>
              <a:t> files exposed.</a:t>
            </a:r>
          </a:p>
          <a:p>
            <a:r>
              <a:rPr lang="en-US" b="1" dirty="0" smtClean="0"/>
              <a:t> </a:t>
            </a:r>
            <a:r>
              <a:rPr lang="en-US" b="1" dirty="0"/>
              <a:t>Facebook</a:t>
            </a:r>
          </a:p>
          <a:p>
            <a:pPr marL="239712" lvl="1" indent="0">
              <a:buNone/>
            </a:pPr>
            <a:r>
              <a:rPr lang="en-US" dirty="0"/>
              <a:t>In April, researchers discovered a vast collection of data on Facebook users was publicly exposed on Amazon's cloud computing </a:t>
            </a:r>
            <a:r>
              <a:rPr lang="en-US" dirty="0" err="1" smtClean="0"/>
              <a:t>servers.</a:t>
            </a:r>
            <a:r>
              <a:rPr lang="en-US" sz="1900" dirty="0" err="1" smtClean="0"/>
              <a:t>Two</a:t>
            </a:r>
            <a:r>
              <a:rPr lang="en-US" sz="1900" dirty="0" smtClean="0"/>
              <a:t> </a:t>
            </a:r>
            <a:r>
              <a:rPr lang="en-US" sz="1900" dirty="0"/>
              <a:t>third-party Facebook (</a:t>
            </a:r>
            <a:r>
              <a:rPr lang="en-US" sz="1900" dirty="0">
                <a:hlinkClick r:id="rId4"/>
              </a:rPr>
              <a:t>FB</a:t>
            </a:r>
            <a:r>
              <a:rPr lang="en-US" sz="1900" dirty="0"/>
              <a:t>) app developers were found to have stored user data on Amazon's servers in a manner that allowed it to be downloaded by the public, </a:t>
            </a:r>
            <a:r>
              <a:rPr lang="en-US" sz="1900" dirty="0">
                <a:hlinkClick r:id="rId5"/>
              </a:rPr>
              <a:t>according to a report from </a:t>
            </a:r>
            <a:r>
              <a:rPr lang="en-US" sz="1900" dirty="0" err="1">
                <a:hlinkClick r:id="rId5"/>
              </a:rPr>
              <a:t>UpGuard</a:t>
            </a:r>
            <a:r>
              <a:rPr lang="en-US" sz="1900" dirty="0"/>
              <a:t>, a cybersecurity firm.</a:t>
            </a:r>
          </a:p>
          <a:p>
            <a:pPr marL="239712" lvl="1" indent="0">
              <a:buNone/>
            </a:pPr>
            <a:endParaRPr lang="en-US" sz="1800" dirty="0"/>
          </a:p>
        </p:txBody>
      </p:sp>
      <p:pic>
        <p:nvPicPr>
          <p:cNvPr id="4" name="Picture 3"/>
          <p:cNvPicPr>
            <a:picLocks noChangeAspect="1"/>
          </p:cNvPicPr>
          <p:nvPr/>
        </p:nvPicPr>
        <p:blipFill>
          <a:blip r:embed="rId6"/>
          <a:stretch>
            <a:fillRect/>
          </a:stretch>
        </p:blipFill>
        <p:spPr>
          <a:xfrm>
            <a:off x="10464422" y="1141970"/>
            <a:ext cx="1409700" cy="1409700"/>
          </a:xfrm>
          <a:prstGeom prst="rect">
            <a:avLst/>
          </a:prstGeom>
        </p:spPr>
      </p:pic>
      <p:pic>
        <p:nvPicPr>
          <p:cNvPr id="5" name="Picture 4"/>
          <p:cNvPicPr>
            <a:picLocks noChangeAspect="1"/>
          </p:cNvPicPr>
          <p:nvPr/>
        </p:nvPicPr>
        <p:blipFill>
          <a:blip r:embed="rId7"/>
          <a:stretch>
            <a:fillRect/>
          </a:stretch>
        </p:blipFill>
        <p:spPr>
          <a:xfrm>
            <a:off x="10464422" y="2971800"/>
            <a:ext cx="1409700" cy="1409700"/>
          </a:xfrm>
          <a:prstGeom prst="rect">
            <a:avLst/>
          </a:prstGeom>
        </p:spPr>
      </p:pic>
      <p:pic>
        <p:nvPicPr>
          <p:cNvPr id="6" name="Picture 5"/>
          <p:cNvPicPr>
            <a:picLocks noChangeAspect="1"/>
          </p:cNvPicPr>
          <p:nvPr/>
        </p:nvPicPr>
        <p:blipFill>
          <a:blip r:embed="rId8"/>
          <a:stretch>
            <a:fillRect/>
          </a:stretch>
        </p:blipFill>
        <p:spPr>
          <a:xfrm>
            <a:off x="10464422" y="4801630"/>
            <a:ext cx="1416513" cy="1409700"/>
          </a:xfrm>
          <a:prstGeom prst="rect">
            <a:avLst/>
          </a:prstGeom>
        </p:spPr>
      </p:pic>
    </p:spTree>
    <p:extLst>
      <p:ext uri="{BB962C8B-B14F-4D97-AF65-F5344CB8AC3E}">
        <p14:creationId xmlns:p14="http://schemas.microsoft.com/office/powerpoint/2010/main" val="3215928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55712" y="76200"/>
            <a:ext cx="9067800" cy="838200"/>
          </a:xfrm>
        </p:spPr>
        <p:txBody>
          <a:bodyPr/>
          <a:lstStyle/>
          <a:p>
            <a:pPr algn="ctr"/>
            <a:r>
              <a:rPr lang="en-US" dirty="0" smtClean="0"/>
              <a:t>KALI LINUX</a:t>
            </a:r>
            <a:endParaRPr lang="en-US" dirty="0"/>
          </a:p>
        </p:txBody>
      </p:sp>
      <p:sp>
        <p:nvSpPr>
          <p:cNvPr id="3" name="Content Placeholder 2"/>
          <p:cNvSpPr>
            <a:spLocks noGrp="1"/>
          </p:cNvSpPr>
          <p:nvPr>
            <p:ph idx="1"/>
          </p:nvPr>
        </p:nvSpPr>
        <p:spPr>
          <a:xfrm>
            <a:off x="5637213" y="1295401"/>
            <a:ext cx="5715000" cy="4572000"/>
          </a:xfrm>
        </p:spPr>
        <p:txBody>
          <a:bodyPr/>
          <a:lstStyle/>
          <a:p>
            <a:r>
              <a:rPr lang="en-US" b="1" dirty="0"/>
              <a:t>Offensive Security</a:t>
            </a:r>
            <a:r>
              <a:rPr lang="en-US" dirty="0"/>
              <a:t> </a:t>
            </a:r>
            <a:r>
              <a:rPr lang="en-US" sz="1600" dirty="0"/>
              <a:t>is an American international company working in </a:t>
            </a:r>
            <a:r>
              <a:rPr lang="en-US" sz="1600" dirty="0">
                <a:hlinkClick r:id="rId2" tooltip="Information security"/>
              </a:rPr>
              <a:t>information security</a:t>
            </a:r>
            <a:r>
              <a:rPr lang="en-US" sz="1600" dirty="0"/>
              <a:t>, </a:t>
            </a:r>
            <a:r>
              <a:rPr lang="en-US" sz="1600" dirty="0">
                <a:hlinkClick r:id="rId3" tooltip="Penetration testing"/>
              </a:rPr>
              <a:t>penetration testing</a:t>
            </a:r>
            <a:r>
              <a:rPr lang="en-US" sz="1600" dirty="0"/>
              <a:t> and </a:t>
            </a:r>
            <a:r>
              <a:rPr lang="en-US" sz="1600" dirty="0">
                <a:hlinkClick r:id="rId4" tooltip="Digital forensics"/>
              </a:rPr>
              <a:t>digital forensics</a:t>
            </a:r>
            <a:r>
              <a:rPr lang="en-US" sz="1600" dirty="0"/>
              <a:t>. Operating from around </a:t>
            </a:r>
            <a:r>
              <a:rPr lang="en-US" sz="1600" dirty="0" smtClean="0"/>
              <a:t>2007,the </a:t>
            </a:r>
            <a:r>
              <a:rPr lang="en-US" sz="1600" dirty="0"/>
              <a:t>company created </a:t>
            </a:r>
            <a:r>
              <a:rPr lang="en-US" sz="1600" dirty="0">
                <a:hlinkClick r:id="rId5" tooltip="Open source"/>
              </a:rPr>
              <a:t>open source</a:t>
            </a:r>
            <a:r>
              <a:rPr lang="en-US" sz="1600" dirty="0"/>
              <a:t> projects, advanced security courses, </a:t>
            </a:r>
            <a:r>
              <a:rPr lang="en-US" sz="1600" dirty="0" smtClean="0"/>
              <a:t>Exploit DB </a:t>
            </a:r>
            <a:r>
              <a:rPr lang="en-US" sz="1600" dirty="0"/>
              <a:t>(</a:t>
            </a:r>
            <a:r>
              <a:rPr lang="en-US" sz="1600" dirty="0">
                <a:hlinkClick r:id="rId6" tooltip="Vulnerability database"/>
              </a:rPr>
              <a:t>Vulnerability </a:t>
            </a:r>
            <a:r>
              <a:rPr lang="en-US" sz="1600" dirty="0" err="1" smtClean="0">
                <a:hlinkClick r:id="rId6" tooltip="Vulnerability database"/>
              </a:rPr>
              <a:t>databasee</a:t>
            </a:r>
            <a:r>
              <a:rPr lang="en-US" sz="1600" dirty="0"/>
              <a:t>) and the </a:t>
            </a:r>
            <a:r>
              <a:rPr lang="en-US" sz="1600" dirty="0">
                <a:hlinkClick r:id="rId7" tooltip="Kali Linux"/>
              </a:rPr>
              <a:t>Kali</a:t>
            </a:r>
            <a:r>
              <a:rPr lang="en-US" sz="1600" dirty="0"/>
              <a:t> </a:t>
            </a:r>
            <a:r>
              <a:rPr lang="en-US" sz="1600" dirty="0">
                <a:hlinkClick r:id="rId8" tooltip="Linux distribution"/>
              </a:rPr>
              <a:t>Linux distribution</a:t>
            </a:r>
            <a:r>
              <a:rPr lang="en-US" sz="1600" dirty="0" smtClean="0"/>
              <a:t>.</a:t>
            </a:r>
          </a:p>
          <a:p>
            <a:r>
              <a:rPr lang="en-US" b="1" dirty="0"/>
              <a:t>Kali Linux </a:t>
            </a:r>
            <a:r>
              <a:rPr lang="en-US" sz="1600" dirty="0"/>
              <a:t>has around </a:t>
            </a:r>
            <a:r>
              <a:rPr lang="en-US" sz="1600" dirty="0" smtClean="0"/>
              <a:t>600</a:t>
            </a:r>
            <a:r>
              <a:rPr lang="en-US" sz="1600" dirty="0"/>
              <a:t> pre-installed penetration-testing programs (tools), including </a:t>
            </a:r>
            <a:r>
              <a:rPr lang="en-US" sz="1600" dirty="0">
                <a:hlinkClick r:id="rId9" tooltip="Armitage (computing)"/>
              </a:rPr>
              <a:t>Armitage</a:t>
            </a:r>
            <a:r>
              <a:rPr lang="en-US" sz="1600" dirty="0"/>
              <a:t> (a graphical cyber attack management tool), </a:t>
            </a:r>
            <a:r>
              <a:rPr lang="en-US" sz="1600" dirty="0" err="1">
                <a:hlinkClick r:id="rId10" tooltip="Nmap"/>
              </a:rPr>
              <a:t>Nmap</a:t>
            </a:r>
            <a:r>
              <a:rPr lang="en-US" sz="1600" dirty="0"/>
              <a:t> (a </a:t>
            </a:r>
            <a:r>
              <a:rPr lang="en-US" sz="1600" dirty="0">
                <a:hlinkClick r:id="rId11" tooltip="Port scanner"/>
              </a:rPr>
              <a:t>port scanner</a:t>
            </a:r>
            <a:r>
              <a:rPr lang="en-US" sz="1600" dirty="0"/>
              <a:t>), </a:t>
            </a:r>
            <a:r>
              <a:rPr lang="en-US" sz="1600" dirty="0">
                <a:hlinkClick r:id="rId12" tooltip="Wireshark"/>
              </a:rPr>
              <a:t>Wireshark</a:t>
            </a:r>
            <a:r>
              <a:rPr lang="en-US" sz="1600" dirty="0"/>
              <a:t> (a </a:t>
            </a:r>
            <a:r>
              <a:rPr lang="en-US" sz="1600" dirty="0">
                <a:hlinkClick r:id="rId13" tooltip="Packet analyzer"/>
              </a:rPr>
              <a:t>packet analyzer</a:t>
            </a:r>
            <a:r>
              <a:rPr lang="en-US" sz="1600" dirty="0"/>
              <a:t>), </a:t>
            </a:r>
            <a:r>
              <a:rPr lang="en-US" sz="1600" dirty="0" err="1">
                <a:hlinkClick r:id="rId14" tooltip="Metasploit Project"/>
              </a:rPr>
              <a:t>metasploit</a:t>
            </a:r>
            <a:r>
              <a:rPr lang="en-US" sz="1600" dirty="0"/>
              <a:t> (penetration testing framework, awarded as the best penetration testing software), </a:t>
            </a:r>
            <a:r>
              <a:rPr lang="en-US" sz="1600" dirty="0">
                <a:hlinkClick r:id="rId15" tooltip="John the Ripper"/>
              </a:rPr>
              <a:t>John the Ripper</a:t>
            </a:r>
            <a:r>
              <a:rPr lang="en-US" sz="1600" dirty="0"/>
              <a:t> (a </a:t>
            </a:r>
            <a:r>
              <a:rPr lang="en-US" sz="1600" dirty="0">
                <a:hlinkClick r:id="rId16" tooltip="Password cracker"/>
              </a:rPr>
              <a:t>password cracker</a:t>
            </a:r>
            <a:r>
              <a:rPr lang="en-US" sz="1600" dirty="0"/>
              <a:t>), </a:t>
            </a:r>
            <a:r>
              <a:rPr lang="en-US" sz="1600" dirty="0" err="1"/>
              <a:t>sqlmap</a:t>
            </a:r>
            <a:r>
              <a:rPr lang="en-US" sz="1600" dirty="0"/>
              <a:t> (automatic </a:t>
            </a:r>
            <a:r>
              <a:rPr lang="en-US" sz="1600" dirty="0">
                <a:hlinkClick r:id="rId17" tooltip="SQL injection"/>
              </a:rPr>
              <a:t>SQL injection</a:t>
            </a:r>
            <a:r>
              <a:rPr lang="en-US" sz="1600" dirty="0"/>
              <a:t> and </a:t>
            </a:r>
            <a:r>
              <a:rPr lang="en-US" sz="1600" dirty="0">
                <a:hlinkClick r:id="rId18" tooltip="Database"/>
              </a:rPr>
              <a:t>database</a:t>
            </a:r>
            <a:r>
              <a:rPr lang="en-US" sz="1600" dirty="0"/>
              <a:t> takeover tool), </a:t>
            </a:r>
            <a:r>
              <a:rPr lang="en-US" sz="1600" dirty="0" err="1">
                <a:hlinkClick r:id="rId19" tooltip="Aircrack-ng"/>
              </a:rPr>
              <a:t>Aircrack</a:t>
            </a:r>
            <a:r>
              <a:rPr lang="en-US" sz="1600" dirty="0">
                <a:hlinkClick r:id="rId19" tooltip="Aircrack-ng"/>
              </a:rPr>
              <a:t>-ng</a:t>
            </a:r>
            <a:r>
              <a:rPr lang="en-US" sz="1600" dirty="0"/>
              <a:t> (a </a:t>
            </a:r>
            <a:r>
              <a:rPr lang="en-US" sz="1600" dirty="0">
                <a:hlinkClick r:id="rId20" tooltip="Software suite"/>
              </a:rPr>
              <a:t>software suite</a:t>
            </a:r>
            <a:r>
              <a:rPr lang="en-US" sz="1600" dirty="0"/>
              <a:t> for penetration-testing </a:t>
            </a:r>
            <a:r>
              <a:rPr lang="en-US" sz="1600" dirty="0">
                <a:hlinkClick r:id="rId21"/>
              </a:rPr>
              <a:t>wireless LANs</a:t>
            </a:r>
            <a:r>
              <a:rPr lang="en-US" sz="1600" dirty="0"/>
              <a:t>), Burp suite and </a:t>
            </a:r>
            <a:r>
              <a:rPr lang="en-US" sz="1600" dirty="0">
                <a:hlinkClick r:id="rId22" tooltip="OWASP ZAP"/>
              </a:rPr>
              <a:t>OWASP ZAP</a:t>
            </a:r>
            <a:r>
              <a:rPr lang="en-US" sz="1600" dirty="0"/>
              <a:t> </a:t>
            </a:r>
            <a:r>
              <a:rPr lang="en-US" sz="1600" dirty="0">
                <a:hlinkClick r:id="rId23" tooltip="Web application security scanner"/>
              </a:rPr>
              <a:t>web application security scanners</a:t>
            </a:r>
            <a:r>
              <a:rPr lang="en-US" sz="1600" dirty="0" smtClean="0"/>
              <a:t> </a:t>
            </a:r>
            <a:endParaRPr lang="en-US" dirty="0"/>
          </a:p>
        </p:txBody>
      </p:sp>
      <p:pic>
        <p:nvPicPr>
          <p:cNvPr id="7" name="Picture 6"/>
          <p:cNvPicPr>
            <a:picLocks noChangeAspect="1"/>
          </p:cNvPicPr>
          <p:nvPr/>
        </p:nvPicPr>
        <p:blipFill>
          <a:blip r:embed="rId24"/>
          <a:stretch>
            <a:fillRect/>
          </a:stretch>
        </p:blipFill>
        <p:spPr>
          <a:xfrm>
            <a:off x="455612" y="2743200"/>
            <a:ext cx="4604279" cy="2589907"/>
          </a:xfrm>
          <a:prstGeom prst="rect">
            <a:avLst/>
          </a:prstGeom>
        </p:spPr>
      </p:pic>
      <p:pic>
        <p:nvPicPr>
          <p:cNvPr id="8" name="Picture 7"/>
          <p:cNvPicPr>
            <a:picLocks noChangeAspect="1"/>
          </p:cNvPicPr>
          <p:nvPr/>
        </p:nvPicPr>
        <p:blipFill>
          <a:blip r:embed="rId25"/>
          <a:stretch>
            <a:fillRect/>
          </a:stretch>
        </p:blipFill>
        <p:spPr>
          <a:xfrm>
            <a:off x="1157551" y="1600200"/>
            <a:ext cx="3200400" cy="628650"/>
          </a:xfrm>
          <a:prstGeom prst="rect">
            <a:avLst/>
          </a:prstGeom>
        </p:spPr>
      </p:pic>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89012" y="86497"/>
            <a:ext cx="9144001" cy="1371600"/>
          </a:xfrm>
        </p:spPr>
        <p:txBody>
          <a:bodyPr/>
          <a:lstStyle/>
          <a:p>
            <a:pPr algn="ctr"/>
            <a:r>
              <a:rPr lang="en-US" dirty="0" smtClean="0"/>
              <a:t>RASPBERRY PI</a:t>
            </a:r>
            <a:endParaRPr lang="en-US" dirty="0"/>
          </a:p>
        </p:txBody>
      </p:sp>
      <p:sp>
        <p:nvSpPr>
          <p:cNvPr id="3" name="Content Placeholder 2"/>
          <p:cNvSpPr>
            <a:spLocks noGrp="1"/>
          </p:cNvSpPr>
          <p:nvPr>
            <p:ph idx="1"/>
          </p:nvPr>
        </p:nvSpPr>
        <p:spPr/>
        <p:txBody>
          <a:bodyPr>
            <a:normAutofit/>
          </a:bodyPr>
          <a:lstStyle/>
          <a:p>
            <a:r>
              <a:rPr lang="en-US" b="1" dirty="0"/>
              <a:t>Raspberry Pi</a:t>
            </a:r>
            <a:r>
              <a:rPr lang="en-US" dirty="0"/>
              <a:t> </a:t>
            </a:r>
            <a:r>
              <a:rPr lang="en-US" sz="1900" dirty="0" smtClean="0"/>
              <a:t>is </a:t>
            </a:r>
            <a:r>
              <a:rPr lang="en-US" sz="1900" dirty="0"/>
              <a:t>a series of small </a:t>
            </a:r>
            <a:r>
              <a:rPr lang="en-US" sz="1900" dirty="0">
                <a:hlinkClick r:id="rId2"/>
              </a:rPr>
              <a:t>single-board computers</a:t>
            </a:r>
            <a:r>
              <a:rPr lang="en-US" sz="1900" dirty="0"/>
              <a:t> developed in the </a:t>
            </a:r>
            <a:r>
              <a:rPr lang="en-US" sz="1900" dirty="0">
                <a:hlinkClick r:id="rId3" tooltip="United Kingdom"/>
              </a:rPr>
              <a:t>United Kingdom</a:t>
            </a:r>
            <a:r>
              <a:rPr lang="en-US" sz="1900" dirty="0"/>
              <a:t> by the </a:t>
            </a:r>
            <a:r>
              <a:rPr lang="en-US" sz="1900" dirty="0">
                <a:hlinkClick r:id="rId4" tooltip="Raspberry Pi Foundation"/>
              </a:rPr>
              <a:t>Raspberry Pi Foundation</a:t>
            </a:r>
            <a:r>
              <a:rPr lang="en-US" sz="1900" dirty="0"/>
              <a:t> in association with </a:t>
            </a:r>
            <a:r>
              <a:rPr lang="en-US" sz="1900" dirty="0">
                <a:hlinkClick r:id="rId5" tooltip="Broadcom Inc."/>
              </a:rPr>
              <a:t>Broadcom</a:t>
            </a:r>
            <a:r>
              <a:rPr lang="en-US" sz="1900" dirty="0" smtClean="0"/>
              <a:t>.</a:t>
            </a:r>
            <a:r>
              <a:rPr lang="en-US" sz="1900" dirty="0"/>
              <a:t> The Raspberry Pi project originally leaned towards the promotion of teaching basic </a:t>
            </a:r>
            <a:r>
              <a:rPr lang="en-US" sz="1900" dirty="0">
                <a:hlinkClick r:id="rId6" tooltip="Computer science"/>
              </a:rPr>
              <a:t>computer science</a:t>
            </a:r>
            <a:r>
              <a:rPr lang="en-US" sz="1900" dirty="0"/>
              <a:t> in schools and in </a:t>
            </a:r>
            <a:r>
              <a:rPr lang="en-US" sz="1900" dirty="0">
                <a:hlinkClick r:id="rId7" tooltip="Developing countries"/>
              </a:rPr>
              <a:t>developing </a:t>
            </a:r>
            <a:r>
              <a:rPr lang="en-US" sz="1900" dirty="0" smtClean="0">
                <a:hlinkClick r:id="rId7" tooltip="Developing countries"/>
              </a:rPr>
              <a:t>countries</a:t>
            </a:r>
            <a:r>
              <a:rPr lang="en-US" sz="1900" dirty="0" smtClean="0"/>
              <a:t>.</a:t>
            </a:r>
          </a:p>
          <a:p>
            <a:r>
              <a:rPr lang="en-US" b="1" dirty="0"/>
              <a:t>Raspberry pi </a:t>
            </a:r>
            <a:r>
              <a:rPr lang="en-US" sz="1800" dirty="0"/>
              <a:t>is essentially an affordable credit card sized computer that can easily be plugged into a monitor and uses standard keyboard and mouse. It capable of performing all task you’d expect a normal desktop computer to do from Internet browsing, to running software like Word documents to programing with languages like Python and Scratch. It’s designed and made by the Raspberry pi foundation to make computer programing easy and accessible by kids and adults alike. It can Run Raspbian which is a Linux based OS, Windows 10 </a:t>
            </a:r>
            <a:r>
              <a:rPr lang="en-US" sz="1800" dirty="0" err="1"/>
              <a:t>IoT</a:t>
            </a:r>
            <a:r>
              <a:rPr lang="en-US" sz="1800" dirty="0"/>
              <a:t> core, Linux, Ubuntu core and others</a:t>
            </a:r>
          </a:p>
        </p:txBody>
      </p:sp>
      <p:pic>
        <p:nvPicPr>
          <p:cNvPr id="4" name="Picture 3"/>
          <p:cNvPicPr>
            <a:picLocks noChangeAspect="1"/>
          </p:cNvPicPr>
          <p:nvPr/>
        </p:nvPicPr>
        <p:blipFill>
          <a:blip r:embed="rId8"/>
          <a:stretch>
            <a:fillRect/>
          </a:stretch>
        </p:blipFill>
        <p:spPr>
          <a:xfrm>
            <a:off x="8685212" y="271238"/>
            <a:ext cx="2552699" cy="1514313"/>
          </a:xfrm>
          <a:prstGeom prst="rect">
            <a:avLst/>
          </a:prstGeom>
        </p:spPr>
      </p:pic>
      <p:pic>
        <p:nvPicPr>
          <p:cNvPr id="6" name="Picture 5"/>
          <p:cNvPicPr>
            <a:picLocks noChangeAspect="1"/>
          </p:cNvPicPr>
          <p:nvPr/>
        </p:nvPicPr>
        <p:blipFill>
          <a:blip r:embed="rId9"/>
          <a:stretch>
            <a:fillRect/>
          </a:stretch>
        </p:blipFill>
        <p:spPr>
          <a:xfrm>
            <a:off x="227012" y="327454"/>
            <a:ext cx="2477475" cy="1458097"/>
          </a:xfrm>
          <a:prstGeom prst="rect">
            <a:avLst/>
          </a:prstGeom>
        </p:spPr>
      </p:pic>
    </p:spTree>
    <p:extLst>
      <p:ext uri="{BB962C8B-B14F-4D97-AF65-F5344CB8AC3E}">
        <p14:creationId xmlns:p14="http://schemas.microsoft.com/office/powerpoint/2010/main" val="3731274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1106" y="26773"/>
            <a:ext cx="9144001" cy="1371600"/>
          </a:xfrm>
        </p:spPr>
        <p:txBody>
          <a:bodyPr/>
          <a:lstStyle/>
          <a:p>
            <a:r>
              <a:rPr lang="en-US" dirty="0" smtClean="0"/>
              <a:t>THE EVER EXISTED OPERATING SYSTEMS</a:t>
            </a:r>
            <a:endParaRPr lang="en-US" dirty="0"/>
          </a:p>
        </p:txBody>
      </p:sp>
      <p:pic>
        <p:nvPicPr>
          <p:cNvPr id="6" name="Content Placeholder 5"/>
          <p:cNvPicPr>
            <a:picLocks noGrp="1" noChangeAspect="1"/>
          </p:cNvPicPr>
          <p:nvPr>
            <p:ph idx="1"/>
          </p:nvPr>
        </p:nvPicPr>
        <p:blipFill>
          <a:blip r:embed="rId2"/>
          <a:stretch>
            <a:fillRect/>
          </a:stretch>
        </p:blipFill>
        <p:spPr>
          <a:xfrm>
            <a:off x="9467237" y="1951119"/>
            <a:ext cx="2494575" cy="1743657"/>
          </a:xfrm>
          <a:prstGeom prst="rect">
            <a:avLst/>
          </a:prstGeom>
        </p:spPr>
      </p:pic>
      <p:pic>
        <p:nvPicPr>
          <p:cNvPr id="7" name="Picture 6"/>
          <p:cNvPicPr>
            <a:picLocks noChangeAspect="1"/>
          </p:cNvPicPr>
          <p:nvPr/>
        </p:nvPicPr>
        <p:blipFill>
          <a:blip r:embed="rId3"/>
          <a:stretch>
            <a:fillRect/>
          </a:stretch>
        </p:blipFill>
        <p:spPr>
          <a:xfrm>
            <a:off x="379412" y="4427621"/>
            <a:ext cx="2703389" cy="1678072"/>
          </a:xfrm>
          <a:prstGeom prst="rect">
            <a:avLst/>
          </a:prstGeom>
        </p:spPr>
      </p:pic>
      <p:pic>
        <p:nvPicPr>
          <p:cNvPr id="8" name="Picture 7"/>
          <p:cNvPicPr>
            <a:picLocks noChangeAspect="1"/>
          </p:cNvPicPr>
          <p:nvPr/>
        </p:nvPicPr>
        <p:blipFill>
          <a:blip r:embed="rId4"/>
          <a:stretch>
            <a:fillRect/>
          </a:stretch>
        </p:blipFill>
        <p:spPr>
          <a:xfrm>
            <a:off x="3474862" y="4415589"/>
            <a:ext cx="2738708" cy="1690104"/>
          </a:xfrm>
          <a:prstGeom prst="rect">
            <a:avLst/>
          </a:prstGeom>
        </p:spPr>
      </p:pic>
      <p:pic>
        <p:nvPicPr>
          <p:cNvPr id="9" name="Picture 8"/>
          <p:cNvPicPr>
            <a:picLocks noChangeAspect="1"/>
          </p:cNvPicPr>
          <p:nvPr/>
        </p:nvPicPr>
        <p:blipFill>
          <a:blip r:embed="rId5"/>
          <a:stretch>
            <a:fillRect/>
          </a:stretch>
        </p:blipFill>
        <p:spPr>
          <a:xfrm>
            <a:off x="6605630" y="4427620"/>
            <a:ext cx="2605422" cy="1678073"/>
          </a:xfrm>
          <a:prstGeom prst="rect">
            <a:avLst/>
          </a:prstGeom>
        </p:spPr>
      </p:pic>
      <p:pic>
        <p:nvPicPr>
          <p:cNvPr id="10" name="Picture 9"/>
          <p:cNvPicPr>
            <a:picLocks noChangeAspect="1"/>
          </p:cNvPicPr>
          <p:nvPr/>
        </p:nvPicPr>
        <p:blipFill>
          <a:blip r:embed="rId6"/>
          <a:stretch>
            <a:fillRect/>
          </a:stretch>
        </p:blipFill>
        <p:spPr>
          <a:xfrm>
            <a:off x="3513240" y="2115011"/>
            <a:ext cx="2951728" cy="1650035"/>
          </a:xfrm>
          <a:prstGeom prst="rect">
            <a:avLst/>
          </a:prstGeom>
        </p:spPr>
      </p:pic>
      <p:pic>
        <p:nvPicPr>
          <p:cNvPr id="11" name="Picture 10"/>
          <p:cNvPicPr>
            <a:picLocks noChangeAspect="1"/>
          </p:cNvPicPr>
          <p:nvPr/>
        </p:nvPicPr>
        <p:blipFill>
          <a:blip r:embed="rId7"/>
          <a:stretch>
            <a:fillRect/>
          </a:stretch>
        </p:blipFill>
        <p:spPr>
          <a:xfrm>
            <a:off x="379412" y="2272465"/>
            <a:ext cx="2933700" cy="1004135"/>
          </a:xfrm>
          <a:prstGeom prst="rect">
            <a:avLst/>
          </a:prstGeom>
        </p:spPr>
      </p:pic>
      <p:pic>
        <p:nvPicPr>
          <p:cNvPr id="12" name="Picture 11"/>
          <p:cNvPicPr>
            <a:picLocks noChangeAspect="1"/>
          </p:cNvPicPr>
          <p:nvPr/>
        </p:nvPicPr>
        <p:blipFill>
          <a:blip r:embed="rId8"/>
          <a:stretch>
            <a:fillRect/>
          </a:stretch>
        </p:blipFill>
        <p:spPr>
          <a:xfrm>
            <a:off x="6639302" y="2072440"/>
            <a:ext cx="2571750" cy="1714500"/>
          </a:xfrm>
          <a:prstGeom prst="rect">
            <a:avLst/>
          </a:prstGeom>
        </p:spPr>
      </p:pic>
      <p:pic>
        <p:nvPicPr>
          <p:cNvPr id="13" name="Picture 12"/>
          <p:cNvPicPr>
            <a:picLocks noChangeAspect="1"/>
          </p:cNvPicPr>
          <p:nvPr/>
        </p:nvPicPr>
        <p:blipFill>
          <a:blip r:embed="rId9"/>
          <a:stretch>
            <a:fillRect/>
          </a:stretch>
        </p:blipFill>
        <p:spPr>
          <a:xfrm>
            <a:off x="9467237" y="4415589"/>
            <a:ext cx="2730724" cy="1690104"/>
          </a:xfrm>
          <a:prstGeom prst="rect">
            <a:avLst/>
          </a:prstGeom>
        </p:spPr>
      </p:pic>
    </p:spTree>
    <p:extLst>
      <p:ext uri="{BB962C8B-B14F-4D97-AF65-F5344CB8AC3E}">
        <p14:creationId xmlns:p14="http://schemas.microsoft.com/office/powerpoint/2010/main" val="101654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98812" y="457200"/>
            <a:ext cx="5181600" cy="609600"/>
          </a:xfrm>
        </p:spPr>
        <p:txBody>
          <a:bodyPr>
            <a:normAutofit fontScale="90000"/>
          </a:bodyPr>
          <a:lstStyle/>
          <a:p>
            <a:r>
              <a:rPr lang="en-US" dirty="0" smtClean="0"/>
              <a:t>HOW THESE SYSTEMS WERE VULNERABLE?</a:t>
            </a:r>
            <a:endParaRPr lang="en-US" dirty="0"/>
          </a:p>
        </p:txBody>
      </p:sp>
      <p:sp>
        <p:nvSpPr>
          <p:cNvPr id="3" name="Content Placeholder 2"/>
          <p:cNvSpPr>
            <a:spLocks noGrp="1"/>
          </p:cNvSpPr>
          <p:nvPr>
            <p:ph idx="1"/>
          </p:nvPr>
        </p:nvSpPr>
        <p:spPr>
          <a:xfrm>
            <a:off x="455612" y="1219200"/>
            <a:ext cx="11201400" cy="5410200"/>
          </a:xfrm>
        </p:spPr>
        <p:txBody>
          <a:bodyPr/>
          <a:lstStyle/>
          <a:p>
            <a:r>
              <a:rPr lang="en-US" dirty="0" smtClean="0"/>
              <a:t>What is CVE code?</a:t>
            </a:r>
          </a:p>
          <a:p>
            <a:pPr lvl="1"/>
            <a:r>
              <a:rPr lang="en-US" dirty="0"/>
              <a:t>short for Common Vulnerabilities and Exposures, is a list of publicly disclosed computer security flaws. When someone refers to a CVE, they mean a security flaw that's been assigned a CVE ID number</a:t>
            </a:r>
            <a:r>
              <a:rPr lang="en-US" dirty="0" smtClean="0"/>
              <a:t>.</a:t>
            </a:r>
          </a:p>
          <a:p>
            <a:pPr lvl="1"/>
            <a:r>
              <a:rPr lang="en-US" dirty="0" smtClean="0"/>
              <a:t>Windows XP  a breakthrough</a:t>
            </a:r>
            <a:r>
              <a:rPr lang="en-US" dirty="0"/>
              <a:t>	CVE-2010-0269	399	Exec </a:t>
            </a:r>
            <a:r>
              <a:rPr lang="en-US" dirty="0" smtClean="0"/>
              <a:t>Code   (HAPPY HACKING!!!)</a:t>
            </a:r>
          </a:p>
          <a:p>
            <a:r>
              <a:rPr lang="en-US" dirty="0" smtClean="0"/>
              <a:t>How these are found?</a:t>
            </a:r>
          </a:p>
          <a:p>
            <a:pPr lvl="1"/>
            <a:r>
              <a:rPr lang="en-US" dirty="0" smtClean="0"/>
              <a:t>With help using metasplotiable framework which is one of the powerful tool in kali </a:t>
            </a:r>
            <a:r>
              <a:rPr lang="en-US" dirty="0" err="1" smtClean="0"/>
              <a:t>linux</a:t>
            </a:r>
            <a:r>
              <a:rPr lang="en-US" dirty="0" smtClean="0"/>
              <a:t>.</a:t>
            </a:r>
          </a:p>
          <a:p>
            <a:pPr marL="0" indent="-7937">
              <a:buNone/>
            </a:pPr>
            <a:r>
              <a:rPr lang="en-US" dirty="0"/>
              <a:t>The Metasploit framework is a very powerful tool which can be used by cybercriminals as well as ethical hackers to probe systematic vulnerabilities on networks and servers. Because it’s an open-source framework, it can be easily customized and used with most operating systems.</a:t>
            </a:r>
            <a:endParaRPr lang="en-US" dirty="0" smtClean="0"/>
          </a:p>
        </p:txBody>
      </p:sp>
    </p:spTree>
    <p:extLst>
      <p:ext uri="{BB962C8B-B14F-4D97-AF65-F5344CB8AC3E}">
        <p14:creationId xmlns:p14="http://schemas.microsoft.com/office/powerpoint/2010/main" val="3494272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908" y="76200"/>
            <a:ext cx="9601200" cy="1371600"/>
          </a:xfrm>
        </p:spPr>
        <p:txBody>
          <a:bodyPr/>
          <a:lstStyle/>
          <a:p>
            <a:pPr algn="ctr"/>
            <a:r>
              <a:rPr lang="en-US" dirty="0" smtClean="0"/>
              <a:t>WHEN ARE THE SYSTEMS MORE VULNERABLE?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1812" y="2362200"/>
            <a:ext cx="4536141" cy="3352800"/>
          </a:xfrm>
        </p:spPr>
      </p:pic>
      <p:sp>
        <p:nvSpPr>
          <p:cNvPr id="6" name="Rectangle 5"/>
          <p:cNvSpPr/>
          <p:nvPr/>
        </p:nvSpPr>
        <p:spPr>
          <a:xfrm>
            <a:off x="5484812" y="2590800"/>
            <a:ext cx="6092825" cy="2308324"/>
          </a:xfrm>
          <a:prstGeom prst="rect">
            <a:avLst/>
          </a:prstGeom>
        </p:spPr>
        <p:txBody>
          <a:bodyPr>
            <a:spAutoFit/>
          </a:bodyPr>
          <a:lstStyle/>
          <a:p>
            <a:r>
              <a:rPr lang="en-US" dirty="0"/>
              <a:t>A</a:t>
            </a:r>
            <a:r>
              <a:rPr lang="en-US" dirty="0" smtClean="0"/>
              <a:t>n </a:t>
            </a:r>
            <a:r>
              <a:rPr lang="en-US" dirty="0"/>
              <a:t>amazing growth in the bandwidth and </a:t>
            </a:r>
          </a:p>
          <a:p>
            <a:r>
              <a:rPr lang="en-US" dirty="0"/>
              <a:t>speed available to the end user from 1995 till the end of 2016 </a:t>
            </a:r>
          </a:p>
          <a:p>
            <a:r>
              <a:rPr lang="en-US" dirty="0"/>
              <a:t>the Internet users have grown from 16,000,000 to more than </a:t>
            </a:r>
          </a:p>
          <a:p>
            <a:r>
              <a:rPr lang="en-US" dirty="0"/>
              <a:t>3000 </a:t>
            </a:r>
            <a:r>
              <a:rPr lang="en-US" dirty="0" smtClean="0"/>
              <a:t>million. </a:t>
            </a:r>
            <a:endParaRPr lang="en-US" dirty="0"/>
          </a:p>
          <a:p>
            <a:r>
              <a:rPr lang="en-US" dirty="0"/>
              <a:t>According to Norton Report, they found that 68% of public </a:t>
            </a:r>
          </a:p>
          <a:p>
            <a:r>
              <a:rPr lang="en-US" dirty="0"/>
              <a:t>Wi-Fi users are vic-tims to cybercrimes, “It can be abused to </a:t>
            </a:r>
          </a:p>
          <a:p>
            <a:r>
              <a:rPr lang="en-US" dirty="0"/>
              <a:t>steal sensitive information such as credit card numbers, </a:t>
            </a:r>
          </a:p>
          <a:p>
            <a:r>
              <a:rPr lang="en-US" dirty="0"/>
              <a:t>passwords, chat messages, emails, photos and so on</a:t>
            </a:r>
          </a:p>
        </p:txBody>
      </p:sp>
    </p:spTree>
    <p:extLst>
      <p:ext uri="{BB962C8B-B14F-4D97-AF65-F5344CB8AC3E}">
        <p14:creationId xmlns:p14="http://schemas.microsoft.com/office/powerpoint/2010/main" val="3739717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12" y="228600"/>
            <a:ext cx="9448800" cy="1143000"/>
          </a:xfrm>
        </p:spPr>
        <p:txBody>
          <a:bodyPr/>
          <a:lstStyle/>
          <a:p>
            <a:r>
              <a:rPr lang="en-US" dirty="0"/>
              <a:t>Technical Specification Include</a:t>
            </a:r>
          </a:p>
        </p:txBody>
      </p:sp>
      <p:pic>
        <p:nvPicPr>
          <p:cNvPr id="4" name="Content Placeholder 3"/>
          <p:cNvPicPr>
            <a:picLocks noGrp="1" noChangeAspect="1"/>
          </p:cNvPicPr>
          <p:nvPr>
            <p:ph idx="1"/>
          </p:nvPr>
        </p:nvPicPr>
        <p:blipFill>
          <a:blip r:embed="rId2"/>
          <a:stretch>
            <a:fillRect/>
          </a:stretch>
        </p:blipFill>
        <p:spPr>
          <a:xfrm>
            <a:off x="657910" y="1981200"/>
            <a:ext cx="4648200" cy="3048000"/>
          </a:xfrm>
          <a:prstGeom prst="rect">
            <a:avLst/>
          </a:prstGeom>
        </p:spPr>
      </p:pic>
      <p:sp>
        <p:nvSpPr>
          <p:cNvPr id="6" name="TextBox 5"/>
          <p:cNvSpPr txBox="1"/>
          <p:nvPr/>
        </p:nvSpPr>
        <p:spPr>
          <a:xfrm>
            <a:off x="5561012" y="2351038"/>
            <a:ext cx="6400800" cy="2308324"/>
          </a:xfrm>
          <a:prstGeom prst="rect">
            <a:avLst/>
          </a:prstGeom>
          <a:noFill/>
        </p:spPr>
        <p:txBody>
          <a:bodyPr wrap="square" rtlCol="0">
            <a:spAutoFit/>
          </a:bodyPr>
          <a:lstStyle/>
          <a:p>
            <a:r>
              <a:rPr lang="en-US" dirty="0"/>
              <a:t> 1.4GHz 64-bit quad-core </a:t>
            </a:r>
          </a:p>
          <a:p>
            <a:r>
              <a:rPr lang="en-US" dirty="0"/>
              <a:t>processor, dual-band wireless LAN, Bluetooth 4.2/BLE, faster </a:t>
            </a:r>
          </a:p>
          <a:p>
            <a:r>
              <a:rPr lang="en-US" dirty="0"/>
              <a:t>Ethernet, and Power-over-Ethernet support (with separate </a:t>
            </a:r>
            <a:r>
              <a:rPr lang="en-US" dirty="0" err="1"/>
              <a:t>PoE</a:t>
            </a:r>
            <a:r>
              <a:rPr lang="en-US" dirty="0"/>
              <a:t> </a:t>
            </a:r>
          </a:p>
          <a:p>
            <a:r>
              <a:rPr lang="en-US" dirty="0"/>
              <a:t>HAT). </a:t>
            </a:r>
          </a:p>
          <a:p>
            <a:r>
              <a:rPr lang="en-US" dirty="0"/>
              <a:t>S</a:t>
            </a:r>
            <a:r>
              <a:rPr lang="en-US" dirty="0" smtClean="0"/>
              <a:t>tored </a:t>
            </a:r>
            <a:r>
              <a:rPr lang="en-US" dirty="0"/>
              <a:t>Kali Linux ARM Image version </a:t>
            </a:r>
          </a:p>
          <a:p>
            <a:r>
              <a:rPr lang="en-US" dirty="0"/>
              <a:t>2019.4 for Raspberry Pi 3 on a 32GB SanDisk extreme micro </a:t>
            </a:r>
          </a:p>
          <a:p>
            <a:r>
              <a:rPr lang="en-US" dirty="0"/>
              <a:t>SD card</a:t>
            </a:r>
            <a:r>
              <a:rPr lang="en-US" dirty="0" smtClean="0"/>
              <a:t>.</a:t>
            </a:r>
          </a:p>
          <a:p>
            <a:r>
              <a:rPr lang="en-US" dirty="0" smtClean="0"/>
              <a:t> </a:t>
            </a:r>
            <a:endParaRPr lang="en-US" dirty="0"/>
          </a:p>
        </p:txBody>
      </p:sp>
      <p:pic>
        <p:nvPicPr>
          <p:cNvPr id="7" name="Picture 6"/>
          <p:cNvPicPr>
            <a:picLocks noChangeAspect="1"/>
          </p:cNvPicPr>
          <p:nvPr/>
        </p:nvPicPr>
        <p:blipFill>
          <a:blip r:embed="rId3"/>
          <a:stretch>
            <a:fillRect/>
          </a:stretch>
        </p:blipFill>
        <p:spPr>
          <a:xfrm>
            <a:off x="10056812" y="16266"/>
            <a:ext cx="2040559" cy="1567668"/>
          </a:xfrm>
          <a:prstGeom prst="rect">
            <a:avLst/>
          </a:prstGeom>
        </p:spPr>
      </p:pic>
    </p:spTree>
    <p:extLst>
      <p:ext uri="{BB962C8B-B14F-4D97-AF65-F5344CB8AC3E}">
        <p14:creationId xmlns:p14="http://schemas.microsoft.com/office/powerpoint/2010/main" val="664610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895261.potx" id="{4CBF9558-C12D-4F51-9AA3-9D0796951DBC}" vid="{FFC159E6-A134-46E7-B1A0-C306E39FC295}"/>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digital blue tunnel presentation (widescreen)</Template>
  <TotalTime>1532</TotalTime>
  <Words>547</Words>
  <Application>Microsoft Office PowerPoint</Application>
  <PresentationFormat>Custom</PresentationFormat>
  <Paragraphs>74</Paragraphs>
  <Slides>15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Corbel</vt:lpstr>
      <vt:lpstr>Times New Roman</vt:lpstr>
      <vt:lpstr>Digital Blue Tunnel 16x9</vt:lpstr>
      <vt:lpstr>DISCOVERING PUBLIC Wi-Fi VULNERABILITIES USING RASPBERRY PI AND KALI LINUX</vt:lpstr>
      <vt:lpstr>ABSTRACT</vt:lpstr>
      <vt:lpstr>3 OF THE BIGGEST HACKS OF HISTORY </vt:lpstr>
      <vt:lpstr>KALI LINUX</vt:lpstr>
      <vt:lpstr>RASPBERRY PI</vt:lpstr>
      <vt:lpstr>THE EVER EXISTED OPERATING SYSTEMS</vt:lpstr>
      <vt:lpstr>HOW THESE SYSTEMS WERE VULNERABLE?</vt:lpstr>
      <vt:lpstr>WHEN ARE THE SYSTEMS MORE VULNERABLE?</vt:lpstr>
      <vt:lpstr>Technical Specification Include</vt:lpstr>
      <vt:lpstr>Overview of (powerful) pocket system</vt:lpstr>
      <vt:lpstr>Steps Monitor MODE</vt:lpstr>
      <vt:lpstr>HOW LINUX IS IMPORTANT ?</vt:lpstr>
      <vt:lpstr>GUESS WHO ? </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azim</dc:creator>
  <cp:lastModifiedBy>azim</cp:lastModifiedBy>
  <cp:revision>29</cp:revision>
  <dcterms:created xsi:type="dcterms:W3CDTF">2021-05-30T18:45:01Z</dcterms:created>
  <dcterms:modified xsi:type="dcterms:W3CDTF">2021-05-31T20:17:16Z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